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70" r:id="rId6"/>
    <p:sldId id="269" r:id="rId7"/>
    <p:sldId id="268" r:id="rId8"/>
    <p:sldId id="267" r:id="rId9"/>
    <p:sldId id="260" r:id="rId10"/>
    <p:sldId id="265" r:id="rId11"/>
    <p:sldId id="264" r:id="rId12"/>
    <p:sldId id="266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78D28D-2C2F-4E6E-8524-BC766B1DF8E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FBDD011-83F7-402F-864A-F66CDED11E27}">
      <dgm:prSet/>
      <dgm:spPr/>
      <dgm:t>
        <a:bodyPr/>
        <a:lstStyle/>
        <a:p>
          <a:r>
            <a:rPr lang="fr-FR"/>
            <a:t>STORY BOARD</a:t>
          </a:r>
        </a:p>
      </dgm:t>
    </dgm:pt>
    <dgm:pt modelId="{5693C96D-D36D-4C9E-926D-08E5E06C0921}" type="parTrans" cxnId="{F86F3CD5-7F72-40FC-B233-81E4CCCADC7C}">
      <dgm:prSet/>
      <dgm:spPr/>
      <dgm:t>
        <a:bodyPr/>
        <a:lstStyle/>
        <a:p>
          <a:endParaRPr lang="en-US"/>
        </a:p>
      </dgm:t>
    </dgm:pt>
    <dgm:pt modelId="{4A0D3F68-51C2-42B7-B399-BCE1758B146B}" type="sibTrans" cxnId="{F86F3CD5-7F72-40FC-B233-81E4CCCADC7C}">
      <dgm:prSet/>
      <dgm:spPr/>
      <dgm:t>
        <a:bodyPr/>
        <a:lstStyle/>
        <a:p>
          <a:endParaRPr lang="en-US"/>
        </a:p>
      </dgm:t>
    </dgm:pt>
    <dgm:pt modelId="{4E3ED4D0-9D00-4A41-A51A-05A50044419A}">
      <dgm:prSet/>
      <dgm:spPr/>
      <dgm:t>
        <a:bodyPr/>
        <a:lstStyle/>
        <a:p>
          <a:r>
            <a:rPr lang="fr-FR"/>
            <a:t>WIREFRAMES</a:t>
          </a:r>
        </a:p>
      </dgm:t>
    </dgm:pt>
    <dgm:pt modelId="{74FD98FA-DD0B-4E9F-BA7E-761FAD256206}" type="parTrans" cxnId="{EBD745B4-BAFC-43FB-8873-BCE2E6EEB56B}">
      <dgm:prSet/>
      <dgm:spPr/>
      <dgm:t>
        <a:bodyPr/>
        <a:lstStyle/>
        <a:p>
          <a:endParaRPr lang="en-US"/>
        </a:p>
      </dgm:t>
    </dgm:pt>
    <dgm:pt modelId="{9B058A0C-76B5-445F-8466-E7EDBB0A22E7}" type="sibTrans" cxnId="{EBD745B4-BAFC-43FB-8873-BCE2E6EEB56B}">
      <dgm:prSet/>
      <dgm:spPr/>
      <dgm:t>
        <a:bodyPr/>
        <a:lstStyle/>
        <a:p>
          <a:endParaRPr lang="en-US"/>
        </a:p>
      </dgm:t>
    </dgm:pt>
    <dgm:pt modelId="{D8C68891-15DA-4C7E-B5A0-CE71055CCFB3}" type="pres">
      <dgm:prSet presAssocID="{F978D28D-2C2F-4E6E-8524-BC766B1DF8E4}" presName="linear" presStyleCnt="0">
        <dgm:presLayoutVars>
          <dgm:dir/>
          <dgm:animLvl val="lvl"/>
          <dgm:resizeHandles val="exact"/>
        </dgm:presLayoutVars>
      </dgm:prSet>
      <dgm:spPr/>
    </dgm:pt>
    <dgm:pt modelId="{7AE12E60-3023-4D87-A8A0-0ECC5219EDFF}" type="pres">
      <dgm:prSet presAssocID="{3FBDD011-83F7-402F-864A-F66CDED11E27}" presName="parentLin" presStyleCnt="0"/>
      <dgm:spPr/>
    </dgm:pt>
    <dgm:pt modelId="{351FD293-2A19-4DA6-963B-4C7DA0D4FFCC}" type="pres">
      <dgm:prSet presAssocID="{3FBDD011-83F7-402F-864A-F66CDED11E27}" presName="parentLeftMargin" presStyleLbl="node1" presStyleIdx="0" presStyleCnt="2"/>
      <dgm:spPr/>
    </dgm:pt>
    <dgm:pt modelId="{3EC0B25A-0986-4BED-8189-068A5538FE4B}" type="pres">
      <dgm:prSet presAssocID="{3FBDD011-83F7-402F-864A-F66CDED11E2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1070123-5C0B-4CD1-989F-2FE0CE41371A}" type="pres">
      <dgm:prSet presAssocID="{3FBDD011-83F7-402F-864A-F66CDED11E27}" presName="negativeSpace" presStyleCnt="0"/>
      <dgm:spPr/>
    </dgm:pt>
    <dgm:pt modelId="{98693C71-30B7-484A-93FC-1A973CF55AD9}" type="pres">
      <dgm:prSet presAssocID="{3FBDD011-83F7-402F-864A-F66CDED11E27}" presName="childText" presStyleLbl="conFgAcc1" presStyleIdx="0" presStyleCnt="2">
        <dgm:presLayoutVars>
          <dgm:bulletEnabled val="1"/>
        </dgm:presLayoutVars>
      </dgm:prSet>
      <dgm:spPr/>
    </dgm:pt>
    <dgm:pt modelId="{3CB38280-7793-4AF4-A2DD-2E98C294E754}" type="pres">
      <dgm:prSet presAssocID="{4A0D3F68-51C2-42B7-B399-BCE1758B146B}" presName="spaceBetweenRectangles" presStyleCnt="0"/>
      <dgm:spPr/>
    </dgm:pt>
    <dgm:pt modelId="{0B1A9506-B930-47F6-8855-771E93F488FE}" type="pres">
      <dgm:prSet presAssocID="{4E3ED4D0-9D00-4A41-A51A-05A50044419A}" presName="parentLin" presStyleCnt="0"/>
      <dgm:spPr/>
    </dgm:pt>
    <dgm:pt modelId="{922DC6F6-DFB7-459D-8573-3C350F042DB7}" type="pres">
      <dgm:prSet presAssocID="{4E3ED4D0-9D00-4A41-A51A-05A50044419A}" presName="parentLeftMargin" presStyleLbl="node1" presStyleIdx="0" presStyleCnt="2"/>
      <dgm:spPr/>
    </dgm:pt>
    <dgm:pt modelId="{730F90FB-3F19-43FE-97E6-070BC0D78DBE}" type="pres">
      <dgm:prSet presAssocID="{4E3ED4D0-9D00-4A41-A51A-05A50044419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6C34B45-934B-4082-AC5F-316FE993884D}" type="pres">
      <dgm:prSet presAssocID="{4E3ED4D0-9D00-4A41-A51A-05A50044419A}" presName="negativeSpace" presStyleCnt="0"/>
      <dgm:spPr/>
    </dgm:pt>
    <dgm:pt modelId="{89DFE840-A912-4F7E-BC6D-A672B86CA371}" type="pres">
      <dgm:prSet presAssocID="{4E3ED4D0-9D00-4A41-A51A-05A50044419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B307C09-D053-4983-AB2C-C88869351284}" type="presOf" srcId="{F978D28D-2C2F-4E6E-8524-BC766B1DF8E4}" destId="{D8C68891-15DA-4C7E-B5A0-CE71055CCFB3}" srcOrd="0" destOrd="0" presId="urn:microsoft.com/office/officeart/2005/8/layout/list1"/>
    <dgm:cxn modelId="{132B0415-AF43-49BB-95F7-6C1A6557B408}" type="presOf" srcId="{3FBDD011-83F7-402F-864A-F66CDED11E27}" destId="{3EC0B25A-0986-4BED-8189-068A5538FE4B}" srcOrd="1" destOrd="0" presId="urn:microsoft.com/office/officeart/2005/8/layout/list1"/>
    <dgm:cxn modelId="{5506BF54-AC1F-4316-B908-98F097AC2BA8}" type="presOf" srcId="{4E3ED4D0-9D00-4A41-A51A-05A50044419A}" destId="{922DC6F6-DFB7-459D-8573-3C350F042DB7}" srcOrd="0" destOrd="0" presId="urn:microsoft.com/office/officeart/2005/8/layout/list1"/>
    <dgm:cxn modelId="{BEFAF2B3-6602-4533-9C18-AFC79D79B0E0}" type="presOf" srcId="{3FBDD011-83F7-402F-864A-F66CDED11E27}" destId="{351FD293-2A19-4DA6-963B-4C7DA0D4FFCC}" srcOrd="0" destOrd="0" presId="urn:microsoft.com/office/officeart/2005/8/layout/list1"/>
    <dgm:cxn modelId="{EBD745B4-BAFC-43FB-8873-BCE2E6EEB56B}" srcId="{F978D28D-2C2F-4E6E-8524-BC766B1DF8E4}" destId="{4E3ED4D0-9D00-4A41-A51A-05A50044419A}" srcOrd="1" destOrd="0" parTransId="{74FD98FA-DD0B-4E9F-BA7E-761FAD256206}" sibTransId="{9B058A0C-76B5-445F-8466-E7EDBB0A22E7}"/>
    <dgm:cxn modelId="{F86F3CD5-7F72-40FC-B233-81E4CCCADC7C}" srcId="{F978D28D-2C2F-4E6E-8524-BC766B1DF8E4}" destId="{3FBDD011-83F7-402F-864A-F66CDED11E27}" srcOrd="0" destOrd="0" parTransId="{5693C96D-D36D-4C9E-926D-08E5E06C0921}" sibTransId="{4A0D3F68-51C2-42B7-B399-BCE1758B146B}"/>
    <dgm:cxn modelId="{BF8675DE-F5E9-4E91-AB50-5E410EB033A0}" type="presOf" srcId="{4E3ED4D0-9D00-4A41-A51A-05A50044419A}" destId="{730F90FB-3F19-43FE-97E6-070BC0D78DBE}" srcOrd="1" destOrd="0" presId="urn:microsoft.com/office/officeart/2005/8/layout/list1"/>
    <dgm:cxn modelId="{B62BB81B-C911-4CBE-A4DD-3090C48F23D9}" type="presParOf" srcId="{D8C68891-15DA-4C7E-B5A0-CE71055CCFB3}" destId="{7AE12E60-3023-4D87-A8A0-0ECC5219EDFF}" srcOrd="0" destOrd="0" presId="urn:microsoft.com/office/officeart/2005/8/layout/list1"/>
    <dgm:cxn modelId="{12DDC4C4-3FC1-4E7E-B141-5C58DAC1F111}" type="presParOf" srcId="{7AE12E60-3023-4D87-A8A0-0ECC5219EDFF}" destId="{351FD293-2A19-4DA6-963B-4C7DA0D4FFCC}" srcOrd="0" destOrd="0" presId="urn:microsoft.com/office/officeart/2005/8/layout/list1"/>
    <dgm:cxn modelId="{AAFD3766-A3E0-4773-B3A9-14F2D1DAF2F4}" type="presParOf" srcId="{7AE12E60-3023-4D87-A8A0-0ECC5219EDFF}" destId="{3EC0B25A-0986-4BED-8189-068A5538FE4B}" srcOrd="1" destOrd="0" presId="urn:microsoft.com/office/officeart/2005/8/layout/list1"/>
    <dgm:cxn modelId="{20B15278-58D7-4FBA-BDFE-42CA5D2E0D7A}" type="presParOf" srcId="{D8C68891-15DA-4C7E-B5A0-CE71055CCFB3}" destId="{41070123-5C0B-4CD1-989F-2FE0CE41371A}" srcOrd="1" destOrd="0" presId="urn:microsoft.com/office/officeart/2005/8/layout/list1"/>
    <dgm:cxn modelId="{6C1FE125-25A1-497A-A627-0EC850B3BBC2}" type="presParOf" srcId="{D8C68891-15DA-4C7E-B5A0-CE71055CCFB3}" destId="{98693C71-30B7-484A-93FC-1A973CF55AD9}" srcOrd="2" destOrd="0" presId="urn:microsoft.com/office/officeart/2005/8/layout/list1"/>
    <dgm:cxn modelId="{A1D80C7E-2EBA-4933-87B2-C994CD860E19}" type="presParOf" srcId="{D8C68891-15DA-4C7E-B5A0-CE71055CCFB3}" destId="{3CB38280-7793-4AF4-A2DD-2E98C294E754}" srcOrd="3" destOrd="0" presId="urn:microsoft.com/office/officeart/2005/8/layout/list1"/>
    <dgm:cxn modelId="{E3FF3BE7-E5C0-40A6-931C-411E47163CDB}" type="presParOf" srcId="{D8C68891-15DA-4C7E-B5A0-CE71055CCFB3}" destId="{0B1A9506-B930-47F6-8855-771E93F488FE}" srcOrd="4" destOrd="0" presId="urn:microsoft.com/office/officeart/2005/8/layout/list1"/>
    <dgm:cxn modelId="{BAE41D95-8995-4871-8EB9-BDE563FE3686}" type="presParOf" srcId="{0B1A9506-B930-47F6-8855-771E93F488FE}" destId="{922DC6F6-DFB7-459D-8573-3C350F042DB7}" srcOrd="0" destOrd="0" presId="urn:microsoft.com/office/officeart/2005/8/layout/list1"/>
    <dgm:cxn modelId="{80C97F70-FB9A-4296-8215-FD0E74B0DCD9}" type="presParOf" srcId="{0B1A9506-B930-47F6-8855-771E93F488FE}" destId="{730F90FB-3F19-43FE-97E6-070BC0D78DBE}" srcOrd="1" destOrd="0" presId="urn:microsoft.com/office/officeart/2005/8/layout/list1"/>
    <dgm:cxn modelId="{664E10B3-297B-4510-9B7D-52CB424B4E80}" type="presParOf" srcId="{D8C68891-15DA-4C7E-B5A0-CE71055CCFB3}" destId="{56C34B45-934B-4082-AC5F-316FE993884D}" srcOrd="5" destOrd="0" presId="urn:microsoft.com/office/officeart/2005/8/layout/list1"/>
    <dgm:cxn modelId="{3ABEFBBF-3D0A-4BDE-A87A-73D8CC0041DD}" type="presParOf" srcId="{D8C68891-15DA-4C7E-B5A0-CE71055CCFB3}" destId="{89DFE840-A912-4F7E-BC6D-A672B86CA371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93C71-30B7-484A-93FC-1A973CF55AD9}">
      <dsp:nvSpPr>
        <dsp:cNvPr id="0" name=""/>
        <dsp:cNvSpPr/>
      </dsp:nvSpPr>
      <dsp:spPr>
        <a:xfrm>
          <a:off x="0" y="820065"/>
          <a:ext cx="7012370" cy="138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C0B25A-0986-4BED-8189-068A5538FE4B}">
      <dsp:nvSpPr>
        <dsp:cNvPr id="0" name=""/>
        <dsp:cNvSpPr/>
      </dsp:nvSpPr>
      <dsp:spPr>
        <a:xfrm>
          <a:off x="350618" y="8265"/>
          <a:ext cx="4908659" cy="1623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500" kern="1200"/>
            <a:t>STORY BOARD</a:t>
          </a:r>
        </a:p>
      </dsp:txBody>
      <dsp:txXfrm>
        <a:off x="429876" y="87523"/>
        <a:ext cx="4750143" cy="1465084"/>
      </dsp:txXfrm>
    </dsp:sp>
    <dsp:sp modelId="{89DFE840-A912-4F7E-BC6D-A672B86CA371}">
      <dsp:nvSpPr>
        <dsp:cNvPr id="0" name=""/>
        <dsp:cNvSpPr/>
      </dsp:nvSpPr>
      <dsp:spPr>
        <a:xfrm>
          <a:off x="0" y="3314865"/>
          <a:ext cx="7012370" cy="138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1484901"/>
              <a:satOff val="-15607"/>
              <a:lumOff val="-54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0F90FB-3F19-43FE-97E6-070BC0D78DBE}">
      <dsp:nvSpPr>
        <dsp:cNvPr id="0" name=""/>
        <dsp:cNvSpPr/>
      </dsp:nvSpPr>
      <dsp:spPr>
        <a:xfrm>
          <a:off x="350618" y="2503065"/>
          <a:ext cx="4908659" cy="1623600"/>
        </a:xfrm>
        <a:prstGeom prst="roundRect">
          <a:avLst/>
        </a:prstGeom>
        <a:solidFill>
          <a:schemeClr val="accent2">
            <a:hueOff val="1484901"/>
            <a:satOff val="-15607"/>
            <a:lumOff val="-549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500" kern="1200"/>
            <a:t>WIREFRAMES</a:t>
          </a:r>
        </a:p>
      </dsp:txBody>
      <dsp:txXfrm>
        <a:off x="429876" y="2582323"/>
        <a:ext cx="4750143" cy="1465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2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6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610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1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6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5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90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68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566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rNlt-cQjhFo&amp;ab_channel=gustavetene" TargetMode="External"/><Relationship Id="rId3" Type="http://schemas.openxmlformats.org/officeDocument/2006/relationships/hyperlink" Target="https://openclassrooms.com/fr/courses/626954-creez-votre-application-web-avec-java-ee/624784-le-modele-dao" TargetMode="External"/><Relationship Id="rId7" Type="http://schemas.openxmlformats.org/officeDocument/2006/relationships/hyperlink" Target="https://www.youtube.com/watch?v=HmbUmb7s8iQ" TargetMode="External"/><Relationship Id="rId2" Type="http://schemas.openxmlformats.org/officeDocument/2006/relationships/hyperlink" Target="https://fr.wikipedia.org/wiki/Mod%C3%A8le-vue-contr%C3%B4leu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tzhFFifsBY" TargetMode="External"/><Relationship Id="rId5" Type="http://schemas.openxmlformats.org/officeDocument/2006/relationships/hyperlink" Target="https://www.youtube.com/watch?v=TAJoVkaVv-8" TargetMode="External"/><Relationship Id="rId4" Type="http://schemas.openxmlformats.org/officeDocument/2006/relationships/hyperlink" Target="http://www.java2s.com/Code/Java/Chart/CatalogChart.html" TargetMode="External"/><Relationship Id="rId9" Type="http://schemas.openxmlformats.org/officeDocument/2006/relationships/hyperlink" Target="https://www.techsupportnep.com/programming/java/how-to-create-a-complete-login-and-forgot-password-system-in-java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1C9E80-1CDD-4283-99C0-E641946DF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85571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DB40F5B-7FCE-43C2-9DB9-6DB11CA3C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rgbClr val="FFFFFF"/>
                </a:solidFill>
              </a:rPr>
              <a:t>Projet informatique : agence de recrutement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755C4EE-C5D0-4931-B6D9-7053478E9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657746"/>
            <a:ext cx="10965142" cy="484822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Geoffroy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granier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/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alexander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</a:t>
            </a:r>
            <a:r>
              <a:rPr lang="fr-FR">
                <a:solidFill>
                  <a:srgbClr val="FFFFFF">
                    <a:alpha val="75000"/>
                  </a:srgbClr>
                </a:solidFill>
              </a:rPr>
              <a:t>colle-</a:t>
            </a:r>
            <a:r>
              <a:rPr lang="fr-FR" err="1">
                <a:solidFill>
                  <a:srgbClr val="FFFFFF">
                    <a:alpha val="75000"/>
                  </a:srgbClr>
                </a:solidFill>
              </a:rPr>
              <a:t>abbey</a:t>
            </a:r>
            <a:r>
              <a:rPr lang="fr-FR">
                <a:solidFill>
                  <a:srgbClr val="FFFFFF">
                    <a:alpha val="75000"/>
                  </a:srgbClr>
                </a:solidFill>
              </a:rPr>
              <a:t> /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duncan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bidaud</a:t>
            </a:r>
            <a:endParaRPr lang="fr-FR" dirty="0">
              <a:solidFill>
                <a:srgbClr val="FFFFFF">
                  <a:alpha val="75000"/>
                </a:srgbClr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4ACCEE-F82B-46F0-8ADC-AFBB75F9DD2D}"/>
              </a:ext>
            </a:extLst>
          </p:cNvPr>
          <p:cNvSpPr txBox="1"/>
          <p:nvPr/>
        </p:nvSpPr>
        <p:spPr>
          <a:xfrm>
            <a:off x="653988" y="5900157"/>
            <a:ext cx="66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TD9</a:t>
            </a:r>
          </a:p>
        </p:txBody>
      </p:sp>
    </p:spTree>
    <p:extLst>
      <p:ext uri="{BB962C8B-B14F-4D97-AF65-F5344CB8AC3E}">
        <p14:creationId xmlns:p14="http://schemas.microsoft.com/office/powerpoint/2010/main" val="1790524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2734C83-DCD5-42E5-844E-88F6CA206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450" y="2752725"/>
            <a:ext cx="3261099" cy="1838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6D38FF9-938E-41B3-9545-669A2133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82" y="1698373"/>
            <a:ext cx="3095410" cy="173062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E5515F1-2C9B-44A1-A767-5E4FBF8F16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944"/>
          <a:stretch/>
        </p:blipFill>
        <p:spPr>
          <a:xfrm>
            <a:off x="4465450" y="815760"/>
            <a:ext cx="3261099" cy="113715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4F3DABD-6972-49A6-8282-15B768D9A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0481" y="1698373"/>
            <a:ext cx="3288037" cy="165092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58E0A56-8148-4DE6-BFBA-36A596EB0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817" y="4878098"/>
            <a:ext cx="2886075" cy="16179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22DFFFC-CD31-44DE-B58F-174BC9EC46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1501" y="4591049"/>
            <a:ext cx="3261099" cy="1718538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36FB891-00F8-4857-83E3-67F9C35211B4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3428892" y="2563687"/>
            <a:ext cx="1036558" cy="1108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7D86A69-5A39-40B3-AC57-55BA2FFCDB0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428892" y="4591050"/>
            <a:ext cx="1036558" cy="10960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C4C6994C-F7E8-42F9-926C-0486D1FA5B8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7726549" y="4591049"/>
            <a:ext cx="904952" cy="859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1732CBA-E6CD-4845-9C3B-82B5D8CCB32D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7726549" y="2523834"/>
            <a:ext cx="843932" cy="11480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86CB31C4-BE51-43DB-87BF-C29010B6591E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6096000" y="1952915"/>
            <a:ext cx="0" cy="7998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ADFDE3DC-AD5F-472C-9110-D5C1435BA217}"/>
              </a:ext>
            </a:extLst>
          </p:cNvPr>
          <p:cNvSpPr txBox="1"/>
          <p:nvPr/>
        </p:nvSpPr>
        <p:spPr>
          <a:xfrm>
            <a:off x="1241995" y="1286209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Register</a:t>
            </a:r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60B58AE-AE87-4C7D-B19D-4408A7B6FF44}"/>
              </a:ext>
            </a:extLst>
          </p:cNvPr>
          <p:cNvSpPr txBox="1"/>
          <p:nvPr/>
        </p:nvSpPr>
        <p:spPr>
          <a:xfrm>
            <a:off x="1346662" y="446593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Employeur</a:t>
            </a:r>
            <a:endParaRPr lang="fr-FR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D1C3420-665D-4A84-9331-C56F899D1901}"/>
              </a:ext>
            </a:extLst>
          </p:cNvPr>
          <p:cNvSpPr txBox="1"/>
          <p:nvPr/>
        </p:nvSpPr>
        <p:spPr>
          <a:xfrm>
            <a:off x="9575307" y="124108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FC698A5E-CD7B-4338-8967-15650F24681D}"/>
              </a:ext>
            </a:extLst>
          </p:cNvPr>
          <p:cNvSpPr txBox="1"/>
          <p:nvPr/>
        </p:nvSpPr>
        <p:spPr>
          <a:xfrm>
            <a:off x="9775258" y="4279780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Recruteur</a:t>
            </a:r>
            <a:endParaRPr lang="fr-FR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9B2F0F89-6CC6-45B3-81AB-977E7828FD9A}"/>
              </a:ext>
            </a:extLst>
          </p:cNvPr>
          <p:cNvSpPr txBox="1"/>
          <p:nvPr/>
        </p:nvSpPr>
        <p:spPr>
          <a:xfrm>
            <a:off x="4395650" y="1774473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65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4">
            <a:extLst>
              <a:ext uri="{FF2B5EF4-FFF2-40B4-BE49-F238E27FC236}">
                <a16:creationId xmlns:a16="http://schemas.microsoft.com/office/drawing/2014/main" id="{13BF3125-F829-42AD-9499-2E1E68573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6">
            <a:extLst>
              <a:ext uri="{FF2B5EF4-FFF2-40B4-BE49-F238E27FC236}">
                <a16:creationId xmlns:a16="http://schemas.microsoft.com/office/drawing/2014/main" id="{0755048A-E386-4898-B0AD-98A6A29F6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0A21A1F8-0202-47A2-AA30-21B1B3ED6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0">
            <a:extLst>
              <a:ext uri="{FF2B5EF4-FFF2-40B4-BE49-F238E27FC236}">
                <a16:creationId xmlns:a16="http://schemas.microsoft.com/office/drawing/2014/main" id="{58016B9E-A476-43D0-AA13-88A0A84D4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0B3B776-A664-418D-8341-D469CF6B0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46" y="4012924"/>
            <a:ext cx="1648183" cy="163796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BF10041-AC6A-4D23-895E-2A6CD6B3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46" y="1386429"/>
            <a:ext cx="1648183" cy="15602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26A22B4-1B3C-49E3-8781-334A64C68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940" y="2805816"/>
            <a:ext cx="3099100" cy="176257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F541261-EC79-4200-BF22-85997D32D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9052" y="751679"/>
            <a:ext cx="2433419" cy="143923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08A5A-8F90-4376-A54D-A730B1AAD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9290" y="748563"/>
            <a:ext cx="2433419" cy="144235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3C6EEAE-1324-48CC-988A-57694216FF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8867" y="2971503"/>
            <a:ext cx="2406423" cy="1431199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0975B21-1D1B-47A4-A9FD-AB5DF2D76A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8867" y="5118302"/>
            <a:ext cx="2406423" cy="1444292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BF3E0FD-16B2-462B-BB0E-296724BEC0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7598" y="5160805"/>
            <a:ext cx="2411783" cy="1458144"/>
          </a:xfrm>
          <a:prstGeom prst="rect">
            <a:avLst/>
          </a:prstGeom>
        </p:spPr>
      </p:pic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A6AD7984-6A6C-4B60-A743-66F202E4A03B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2511329" y="3687105"/>
            <a:ext cx="2032611" cy="11448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E98ACAD1-2C0D-4D52-8CB2-F8B75D4E062F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 flipH="1">
            <a:off x="6093490" y="2190917"/>
            <a:ext cx="2510" cy="6148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5467712F-F22C-4B07-9D7C-BDB5B89AED65}"/>
              </a:ext>
            </a:extLst>
          </p:cNvPr>
          <p:cNvCxnSpPr>
            <a:cxnSpLocks/>
            <a:stCxn id="12" idx="3"/>
            <a:endCxn id="19" idx="1"/>
          </p:cNvCxnSpPr>
          <p:nvPr/>
        </p:nvCxnSpPr>
        <p:spPr>
          <a:xfrm flipV="1">
            <a:off x="7643040" y="3687103"/>
            <a:ext cx="1485827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AAD7449C-E585-4303-8AE8-A0773133ACC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7643041" y="4568393"/>
            <a:ext cx="1485826" cy="1272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1AE31D-3753-4A70-9C22-B781C65B8257}"/>
              </a:ext>
            </a:extLst>
          </p:cNvPr>
          <p:cNvCxnSpPr>
            <a:cxnSpLocks/>
            <a:stCxn id="12" idx="2"/>
            <a:endCxn id="22" idx="0"/>
          </p:cNvCxnSpPr>
          <p:nvPr/>
        </p:nvCxnSpPr>
        <p:spPr>
          <a:xfrm>
            <a:off x="6093490" y="4568393"/>
            <a:ext cx="0" cy="5924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B79D0B58-2A0A-4667-881C-728620E6BCB6}"/>
              </a:ext>
            </a:extLst>
          </p:cNvPr>
          <p:cNvSpPr txBox="1"/>
          <p:nvPr/>
        </p:nvSpPr>
        <p:spPr>
          <a:xfrm>
            <a:off x="1048045" y="5726097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Forget</a:t>
            </a:r>
            <a:endParaRPr lang="fr-FR" dirty="0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EB803D72-9BD2-463B-BF5F-BAB1BDE9EE5A}"/>
              </a:ext>
            </a:extLst>
          </p:cNvPr>
          <p:cNvSpPr txBox="1"/>
          <p:nvPr/>
        </p:nvSpPr>
        <p:spPr>
          <a:xfrm>
            <a:off x="1048045" y="96039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Reset</a:t>
            </a:r>
            <a:endParaRPr lang="fr-FR" dirty="0"/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F37EC448-DE45-43FC-AB79-E19D4213F465}"/>
              </a:ext>
            </a:extLst>
          </p:cNvPr>
          <p:cNvSpPr txBox="1"/>
          <p:nvPr/>
        </p:nvSpPr>
        <p:spPr>
          <a:xfrm>
            <a:off x="9674528" y="2595239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Employeur</a:t>
            </a:r>
            <a:endParaRPr lang="fr-FR" dirty="0"/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B7F1AE3F-746C-44E8-AF8E-41C8BFD23848}"/>
              </a:ext>
            </a:extLst>
          </p:cNvPr>
          <p:cNvSpPr txBox="1"/>
          <p:nvPr/>
        </p:nvSpPr>
        <p:spPr>
          <a:xfrm>
            <a:off x="9674528" y="4750915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Recruteur</a:t>
            </a:r>
            <a:endParaRPr lang="fr-FR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3B32EC42-9225-4B60-92F6-4F1BEB55D906}"/>
              </a:ext>
            </a:extLst>
          </p:cNvPr>
          <p:cNvSpPr txBox="1"/>
          <p:nvPr/>
        </p:nvSpPr>
        <p:spPr>
          <a:xfrm>
            <a:off x="3609214" y="5675677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Register</a:t>
            </a:r>
            <a:endParaRPr lang="fr-FR" dirty="0"/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3FB907D9-64F1-4A8C-8278-920F85856309}"/>
              </a:ext>
            </a:extLst>
          </p:cNvPr>
          <p:cNvSpPr txBox="1"/>
          <p:nvPr/>
        </p:nvSpPr>
        <p:spPr>
          <a:xfrm>
            <a:off x="3847341" y="1268658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 </a:t>
            </a:r>
          </a:p>
        </p:txBody>
      </p: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F3858BA3-E2FA-4A05-A1D7-66AE7560AB1B}"/>
              </a:ext>
            </a:extLst>
          </p:cNvPr>
          <p:cNvCxnSpPr>
            <a:cxnSpLocks/>
          </p:cNvCxnSpPr>
          <p:nvPr/>
        </p:nvCxnSpPr>
        <p:spPr>
          <a:xfrm flipH="1">
            <a:off x="7643040" y="2190917"/>
            <a:ext cx="686012" cy="6148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2E61CDCB-4C5E-4F96-9BE8-035FF45A110B}"/>
              </a:ext>
            </a:extLst>
          </p:cNvPr>
          <p:cNvSpPr txBox="1"/>
          <p:nvPr/>
        </p:nvSpPr>
        <p:spPr>
          <a:xfrm>
            <a:off x="10500430" y="1202280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 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AC6F15B8-327F-4414-9512-C30D5F230867}"/>
              </a:ext>
            </a:extLst>
          </p:cNvPr>
          <p:cNvCxnSpPr>
            <a:stCxn id="10" idx="3"/>
          </p:cNvCxnSpPr>
          <p:nvPr/>
        </p:nvCxnSpPr>
        <p:spPr>
          <a:xfrm>
            <a:off x="2511329" y="2166548"/>
            <a:ext cx="2032611" cy="639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539810AE-500E-4CD7-9992-F5319D39E9CF}"/>
              </a:ext>
            </a:extLst>
          </p:cNvPr>
          <p:cNvCxnSpPr>
            <a:cxnSpLocks/>
            <a:stCxn id="8" idx="0"/>
            <a:endCxn id="10" idx="2"/>
          </p:cNvCxnSpPr>
          <p:nvPr/>
        </p:nvCxnSpPr>
        <p:spPr>
          <a:xfrm flipV="1">
            <a:off x="1687238" y="2946666"/>
            <a:ext cx="0" cy="1066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1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76" grpId="0"/>
      <p:bldP spid="77" grpId="0"/>
      <p:bldP spid="78" grpId="0"/>
      <p:bldP spid="8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B4A99C7A-F27A-4A5A-AE92-1C588252C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68" y="2374981"/>
            <a:ext cx="3209544" cy="180536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3F2ABCF1-E810-440B-A222-3CC6041E8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33" y="2378993"/>
            <a:ext cx="3209544" cy="179734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602F1005-A1E8-4E38-A328-9AD2A608D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87" y="2431148"/>
            <a:ext cx="3209544" cy="1693034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2F9A4847-2EA6-4D9B-86E3-1C5171A1FB3C}"/>
              </a:ext>
            </a:extLst>
          </p:cNvPr>
          <p:cNvSpPr txBox="1"/>
          <p:nvPr/>
        </p:nvSpPr>
        <p:spPr>
          <a:xfrm>
            <a:off x="5452913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/>
              <a:t>Register</a:t>
            </a:r>
            <a:endParaRPr lang="fr-FR" sz="2400" b="1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3E5EFF7-4644-4E6A-BE16-50AFA22E2C86}"/>
              </a:ext>
            </a:extLst>
          </p:cNvPr>
          <p:cNvSpPr txBox="1"/>
          <p:nvPr/>
        </p:nvSpPr>
        <p:spPr>
          <a:xfrm>
            <a:off x="9246917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Recruteur</a:t>
            </a:r>
            <a:endParaRPr lang="fr-FR" sz="2400" b="1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89FF4B0-52CD-4983-BC0B-1578C229FDC5}"/>
              </a:ext>
            </a:extLst>
          </p:cNvPr>
          <p:cNvSpPr txBox="1"/>
          <p:nvPr/>
        </p:nvSpPr>
        <p:spPr>
          <a:xfrm>
            <a:off x="1677598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Login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49912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0">
            <a:extLst>
              <a:ext uri="{FF2B5EF4-FFF2-40B4-BE49-F238E27FC236}">
                <a16:creationId xmlns:a16="http://schemas.microsoft.com/office/drawing/2014/main" id="{77F8016E-837B-4C70-B44C-E1627C028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12">
            <a:extLst>
              <a:ext uri="{FF2B5EF4-FFF2-40B4-BE49-F238E27FC236}">
                <a16:creationId xmlns:a16="http://schemas.microsoft.com/office/drawing/2014/main" id="{5B9C6062-B8DD-49CC-9F05-D6DF7ABB6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0F846FCA-97FF-4271-8B97-C14BD3AA9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62DD2BC0-D31F-4903-8F54-0F60B9E3A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18">
            <a:extLst>
              <a:ext uri="{FF2B5EF4-FFF2-40B4-BE49-F238E27FC236}">
                <a16:creationId xmlns:a16="http://schemas.microsoft.com/office/drawing/2014/main" id="{8A555FB3-C8F7-4C59-92A7-A7155CC38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0">
            <a:extLst>
              <a:ext uri="{FF2B5EF4-FFF2-40B4-BE49-F238E27FC236}">
                <a16:creationId xmlns:a16="http://schemas.microsoft.com/office/drawing/2014/main" id="{EB4C7473-9138-4198-AD0F-3C22581F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2">
            <a:extLst>
              <a:ext uri="{FF2B5EF4-FFF2-40B4-BE49-F238E27FC236}">
                <a16:creationId xmlns:a16="http://schemas.microsoft.com/office/drawing/2014/main" id="{6D9D191F-8949-44E0-B578-9235C28E6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DA82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4">
            <a:extLst>
              <a:ext uri="{FF2B5EF4-FFF2-40B4-BE49-F238E27FC236}">
                <a16:creationId xmlns:a16="http://schemas.microsoft.com/office/drawing/2014/main" id="{9A4F9A2D-9C5D-4790-8FE1-6699E4738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B6877874-48AA-48C8-AED1-578BEB501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177" y="4467548"/>
            <a:ext cx="11293434" cy="193325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EDA997F-A8DE-44F4-B7BE-AF1786F9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72846"/>
            <a:ext cx="10993549" cy="1055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GIT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A89C0B7-3031-4A3F-A209-B60BA932C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r="2805"/>
          <a:stretch/>
        </p:blipFill>
        <p:spPr>
          <a:xfrm>
            <a:off x="4270685" y="1756336"/>
            <a:ext cx="3605948" cy="1468048"/>
          </a:xfrm>
          <a:prstGeom prst="rect">
            <a:avLst/>
          </a:prstGeom>
        </p:spPr>
      </p:pic>
      <p:sp>
        <p:nvSpPr>
          <p:cNvPr id="43" name="Rectangle 28">
            <a:extLst>
              <a:ext uri="{FF2B5EF4-FFF2-40B4-BE49-F238E27FC236}">
                <a16:creationId xmlns:a16="http://schemas.microsoft.com/office/drawing/2014/main" id="{3EE8606C-FA87-488E-9862-A46550A95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114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E84F6131-E7BD-4E9E-A01D-C7ABF4870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0685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808053F-ACE0-4BF3-B27A-489BBE311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58" y="1930425"/>
            <a:ext cx="3599326" cy="1151783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DB0B82A-AC25-4EBB-B330-46CA1BD38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8951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724FBB6-B6C4-42CD-A6DA-ECA29D896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372" y="1930425"/>
            <a:ext cx="3594370" cy="113222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6F5DB8B-E56A-48F4-891A-963CEFDD1AF0}"/>
              </a:ext>
            </a:extLst>
          </p:cNvPr>
          <p:cNvSpPr txBox="1"/>
          <p:nvPr/>
        </p:nvSpPr>
        <p:spPr>
          <a:xfrm>
            <a:off x="1209675" y="3429000"/>
            <a:ext cx="234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Commit de la semaine du 29 Novembre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8F46948-4500-4AB8-8D26-4AB27DCAEBFA}"/>
              </a:ext>
            </a:extLst>
          </p:cNvPr>
          <p:cNvSpPr txBox="1"/>
          <p:nvPr/>
        </p:nvSpPr>
        <p:spPr>
          <a:xfrm>
            <a:off x="4991008" y="3425444"/>
            <a:ext cx="234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Commit de la semaine du 6 Décembre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F23650A5-8426-4A05-A393-65BC823AC109}"/>
              </a:ext>
            </a:extLst>
          </p:cNvPr>
          <p:cNvSpPr txBox="1"/>
          <p:nvPr/>
        </p:nvSpPr>
        <p:spPr>
          <a:xfrm>
            <a:off x="8674688" y="3178282"/>
            <a:ext cx="2343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Echantillonnage de la Chronologie des </a:t>
            </a:r>
            <a:r>
              <a:rPr lang="fr-FR" dirty="0" err="1"/>
              <a:t>commits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4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32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C71742B-524C-4816-A901-77EF2FEAA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Bilan individuel et collectif</a:t>
            </a:r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831514B6-D902-485F-A6D0-9535B2662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76872"/>
              </p:ext>
            </p:extLst>
          </p:nvPr>
        </p:nvGraphicFramePr>
        <p:xfrm>
          <a:off x="2032000" y="1669577"/>
          <a:ext cx="8128000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55447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48647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Individuel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Collectif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07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Prendre des initiatives 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Apprendre le langage java en détail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Création d’interfaces graphiques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Organiser le code (MVC)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On pensait avoir finit et nous avions pris une semaine de pause et s’était dure de s’y remettre en plus des partiels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Organisation dans la répartition et dans les réunions afin d’être efficace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Résoudre les problèmes que nous avons pu rencontrer en se concertant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Amélioration de nos compétences en interface graphique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MVC compliqué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Sujet pas très clair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421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32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601CA3-0E72-4D4B-BCFB-40C97998C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651247"/>
            <a:ext cx="11029615" cy="4803497"/>
          </a:xfrm>
        </p:spPr>
        <p:txBody>
          <a:bodyPr/>
          <a:lstStyle/>
          <a:p>
            <a:r>
              <a:rPr lang="fr-FR" dirty="0"/>
              <a:t>Le pattern MVC (Modèle Vue Contrôleur) : </a:t>
            </a:r>
            <a:r>
              <a:rPr lang="fr-FR" dirty="0">
                <a:hlinkClick r:id="rId2"/>
              </a:rPr>
              <a:t>https://fr.wikipedia.org/wiki/Mod%C3%A8le-vue-contr%C3%B4leur</a:t>
            </a:r>
            <a:endParaRPr lang="fr-FR" dirty="0"/>
          </a:p>
          <a:p>
            <a:r>
              <a:rPr lang="it-IT" dirty="0"/>
              <a:t>Le pattern DAO (Data Access Object) : </a:t>
            </a:r>
            <a:r>
              <a:rPr lang="it-IT" dirty="0">
                <a:hlinkClick r:id="rId3"/>
              </a:rPr>
              <a:t>https://openclassrooms.com/fr/courses/626954-creez-votre-application-web-avec-java-ee/624784-le-modele-dao</a:t>
            </a:r>
            <a:endParaRPr lang="it-IT" dirty="0"/>
          </a:p>
          <a:p>
            <a:r>
              <a:rPr lang="fr-FR" dirty="0"/>
              <a:t>La librairie </a:t>
            </a:r>
            <a:r>
              <a:rPr lang="fr-FR" dirty="0" err="1"/>
              <a:t>JFreeChart</a:t>
            </a:r>
            <a:r>
              <a:rPr lang="fr-FR" dirty="0"/>
              <a:t> : </a:t>
            </a:r>
            <a:r>
              <a:rPr lang="fr-FR" dirty="0">
                <a:hlinkClick r:id="rId4"/>
              </a:rPr>
              <a:t>http://www.java2s.com/Code/Java/Chart/CatalogChart.html</a:t>
            </a:r>
            <a:endParaRPr lang="fr-FR" dirty="0"/>
          </a:p>
          <a:p>
            <a:r>
              <a:rPr lang="fr-FR" dirty="0"/>
              <a:t>PDF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https://www.youtube.com/watch?v=TAJoVkaVv-8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/>
              <a:t>Affichage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https://www.youtube.com/watch?v=jtzhFFifsBY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JTable</a:t>
            </a:r>
            <a:r>
              <a:rPr lang="fr-F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https://www.youtube.com/watch?v=HmbUmb7s8iQ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Camembert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https://www.youtube.com/watch?v=rNlt-cQjhFo&amp;ab_channel=gustavetene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Email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https://www.techsupportnep.com/programming/java/how-to-create-a-complete-login-and-forgot-password-system-in-java.html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Tutorial 7 : Exercice 3 pour MVC</a:t>
            </a:r>
            <a:endParaRPr lang="fr-F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9768143-ECB1-4DF7-BB15-556927F30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303615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6B41F3-2FB1-4C6C-96AE-9A92A1F6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455935"/>
            <a:ext cx="11029616" cy="70126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3200" dirty="0"/>
              <a:t>Présentation</a:t>
            </a:r>
            <a:br>
              <a:rPr lang="fr-FR" sz="3200" dirty="0"/>
            </a:br>
            <a:r>
              <a:rPr lang="fr-FR" sz="3200" dirty="0"/>
              <a:t>+ </a:t>
            </a:r>
            <a:br>
              <a:rPr lang="fr-FR" sz="3200" dirty="0"/>
            </a:br>
            <a:r>
              <a:rPr lang="fr-FR" sz="32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6F87BB-B573-432B-A551-4B928C21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50958"/>
            <a:ext cx="11029615" cy="3634486"/>
          </a:xfrm>
        </p:spPr>
        <p:txBody>
          <a:bodyPr>
            <a:normAutofit/>
          </a:bodyPr>
          <a:lstStyle/>
          <a:p>
            <a:r>
              <a:rPr lang="fr-FR" sz="2000" dirty="0"/>
              <a:t>Répartition des tâches</a:t>
            </a:r>
          </a:p>
          <a:p>
            <a:r>
              <a:rPr lang="fr-FR" sz="2000" dirty="0"/>
              <a:t>Diagramme des classes / UML</a:t>
            </a:r>
          </a:p>
          <a:p>
            <a:r>
              <a:rPr lang="fr-FR" sz="2000" dirty="0"/>
              <a:t>Maquette du design de l’interface graphique</a:t>
            </a:r>
          </a:p>
          <a:p>
            <a:r>
              <a:rPr lang="fr-FR" sz="2000" dirty="0"/>
              <a:t>GIT </a:t>
            </a:r>
          </a:p>
          <a:p>
            <a:r>
              <a:rPr lang="fr-FR" sz="2000" dirty="0"/>
              <a:t>Bilan individuel / collectif</a:t>
            </a:r>
          </a:p>
          <a:p>
            <a:r>
              <a:rPr lang="fr-FR" sz="20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380850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194FF2CD-E619-4859-BC10-5D44C748D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Répartition des tâches</a:t>
            </a:r>
          </a:p>
        </p:txBody>
      </p:sp>
      <p:graphicFrame>
        <p:nvGraphicFramePr>
          <p:cNvPr id="4" name="Tableau 7">
            <a:extLst>
              <a:ext uri="{FF2B5EF4-FFF2-40B4-BE49-F238E27FC236}">
                <a16:creationId xmlns:a16="http://schemas.microsoft.com/office/drawing/2014/main" id="{A56FB7A1-AEBA-4216-91C0-A98402091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158931"/>
              </p:ext>
            </p:extLst>
          </p:nvPr>
        </p:nvGraphicFramePr>
        <p:xfrm>
          <a:off x="1527945" y="1660779"/>
          <a:ext cx="9136110" cy="2500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5370">
                  <a:extLst>
                    <a:ext uri="{9D8B030D-6E8A-4147-A177-3AD203B41FA5}">
                      <a16:colId xmlns:a16="http://schemas.microsoft.com/office/drawing/2014/main" val="1711541838"/>
                    </a:ext>
                  </a:extLst>
                </a:gridCol>
                <a:gridCol w="3045370">
                  <a:extLst>
                    <a:ext uri="{9D8B030D-6E8A-4147-A177-3AD203B41FA5}">
                      <a16:colId xmlns:a16="http://schemas.microsoft.com/office/drawing/2014/main" val="2471880056"/>
                    </a:ext>
                  </a:extLst>
                </a:gridCol>
                <a:gridCol w="3045370">
                  <a:extLst>
                    <a:ext uri="{9D8B030D-6E8A-4147-A177-3AD203B41FA5}">
                      <a16:colId xmlns:a16="http://schemas.microsoft.com/office/drawing/2014/main" val="1345262898"/>
                    </a:ext>
                  </a:extLst>
                </a:gridCol>
              </a:tblGrid>
              <a:tr h="34154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Geoffroy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Alexander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060673"/>
                  </a:ext>
                </a:extLst>
              </a:tr>
              <a:tr h="2134668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Connexion DAO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Vue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Model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Clock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Musique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Maquette interface graphique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Mail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PDF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 err="1"/>
                        <a:t>Controler</a:t>
                      </a: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Image 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UML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Graphique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342267"/>
                  </a:ext>
                </a:extLst>
              </a:tr>
            </a:tbl>
          </a:graphicData>
        </a:graphic>
      </p:graphicFrame>
      <p:graphicFrame>
        <p:nvGraphicFramePr>
          <p:cNvPr id="7" name="Tableau 7">
            <a:extLst>
              <a:ext uri="{FF2B5EF4-FFF2-40B4-BE49-F238E27FC236}">
                <a16:creationId xmlns:a16="http://schemas.microsoft.com/office/drawing/2014/main" id="{73D66720-CCBA-45E0-8CCA-286C442A84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487985"/>
              </p:ext>
            </p:extLst>
          </p:nvPr>
        </p:nvGraphicFramePr>
        <p:xfrm>
          <a:off x="1527945" y="4437149"/>
          <a:ext cx="3005387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5387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301243">
                <a:tc>
                  <a:txBody>
                    <a:bodyPr/>
                    <a:lstStyle/>
                    <a:p>
                      <a:r>
                        <a:rPr lang="fr-FR" dirty="0"/>
                        <a:t>Geoffroy / 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51995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Mysql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Creation</a:t>
                      </a:r>
                      <a:r>
                        <a:rPr lang="fr-FR" dirty="0"/>
                        <a:t> de la base de donnée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DEFF5C6B-5E9D-454C-8586-99B65A7D9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759619"/>
              </p:ext>
            </p:extLst>
          </p:nvPr>
        </p:nvGraphicFramePr>
        <p:xfrm>
          <a:off x="7658667" y="4426585"/>
          <a:ext cx="300538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5388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285704">
                <a:tc>
                  <a:txBody>
                    <a:bodyPr/>
                    <a:lstStyle/>
                    <a:p>
                      <a:r>
                        <a:rPr lang="fr-FR" dirty="0"/>
                        <a:t>Geoffroy/Alexander/ 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499982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Action </a:t>
                      </a:r>
                      <a:r>
                        <a:rPr lang="fr-FR" dirty="0" err="1"/>
                        <a:t>perform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  <p:graphicFrame>
        <p:nvGraphicFramePr>
          <p:cNvPr id="9" name="Tableau 7">
            <a:extLst>
              <a:ext uri="{FF2B5EF4-FFF2-40B4-BE49-F238E27FC236}">
                <a16:creationId xmlns:a16="http://schemas.microsoft.com/office/drawing/2014/main" id="{0657FC82-69B0-4634-9A6F-F71498B3C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954481"/>
              </p:ext>
            </p:extLst>
          </p:nvPr>
        </p:nvGraphicFramePr>
        <p:xfrm>
          <a:off x="4658063" y="4426585"/>
          <a:ext cx="287587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873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301243">
                <a:tc>
                  <a:txBody>
                    <a:bodyPr/>
                    <a:lstStyle/>
                    <a:p>
                      <a:r>
                        <a:rPr lang="fr-FR" dirty="0"/>
                        <a:t>Geoffroy / Alexander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51995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Création des interfaces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774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B0ED953-593E-41FE-9CFD-F61FF0BB4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3" y="1760427"/>
            <a:ext cx="7713136" cy="3470910"/>
          </a:xfrm>
          <a:prstGeom prst="rect">
            <a:avLst/>
          </a:prstGeom>
        </p:spPr>
      </p:pic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019" y="238606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sz="3300" dirty="0">
                <a:solidFill>
                  <a:srgbClr val="FFFFFF"/>
                </a:solidFill>
              </a:rPr>
              <a:t>Diagramme des classes / </a:t>
            </a:r>
            <a:r>
              <a:rPr lang="fr-FR" sz="3300" dirty="0" err="1">
                <a:solidFill>
                  <a:srgbClr val="FFFFFF"/>
                </a:solidFill>
              </a:rPr>
              <a:t>UMl</a:t>
            </a:r>
            <a:endParaRPr lang="fr-FR" sz="3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52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019" y="238606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sz="3300" dirty="0">
                <a:solidFill>
                  <a:srgbClr val="FFFFFF"/>
                </a:solidFill>
              </a:rPr>
              <a:t>Diagramme des classes / </a:t>
            </a:r>
            <a:r>
              <a:rPr lang="fr-FR" sz="3300" dirty="0" err="1">
                <a:solidFill>
                  <a:srgbClr val="FFFFFF"/>
                </a:solidFill>
              </a:rPr>
              <a:t>UMl</a:t>
            </a:r>
            <a:endParaRPr lang="fr-FR" sz="3300" dirty="0">
              <a:solidFill>
                <a:srgbClr val="FFFFFF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183707F-0FD8-4A1D-B09F-965611F67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2" y="839557"/>
            <a:ext cx="7398711" cy="555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8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651677"/>
            <a:ext cx="3228975" cy="10919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>model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58BD4CE-CD04-44CF-B930-660D4F4C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04" y="2457450"/>
            <a:ext cx="72009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9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651677"/>
            <a:ext cx="3228975" cy="1028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 err="1">
                <a:solidFill>
                  <a:srgbClr val="FFFFFF"/>
                </a:solidFill>
              </a:rPr>
              <a:t>vue</a:t>
            </a:r>
            <a:endParaRPr lang="en-US" sz="3300" dirty="0">
              <a:solidFill>
                <a:srgbClr val="FFFFFF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0A5AA5B-1302-43F9-8254-CB397CAB0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38" y="1624629"/>
            <a:ext cx="7919471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9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866061"/>
            <a:ext cx="3228975" cy="11258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>Controller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48741F1-CA26-4D1C-AF17-50B4CD89B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7" y="1061931"/>
            <a:ext cx="7511813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3C25475-2525-4ECB-8767-E884E462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Maquette du design de l’interface graphique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ZoneTexte 1">
            <a:extLst>
              <a:ext uri="{FF2B5EF4-FFF2-40B4-BE49-F238E27FC236}">
                <a16:creationId xmlns:a16="http://schemas.microsoft.com/office/drawing/2014/main" id="{447052C7-A5A4-4BDB-B260-74AA74A539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1969204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677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3C3522"/>
      </a:dk2>
      <a:lt2>
        <a:srgbClr val="E2E8E7"/>
      </a:lt2>
      <a:accent1>
        <a:srgbClr val="DA828B"/>
      </a:accent1>
      <a:accent2>
        <a:srgbClr val="D28866"/>
      </a:accent2>
      <a:accent3>
        <a:srgbClr val="BAA262"/>
      </a:accent3>
      <a:accent4>
        <a:srgbClr val="9CA952"/>
      </a:accent4>
      <a:accent5>
        <a:srgbClr val="86AE67"/>
      </a:accent5>
      <a:accent6>
        <a:srgbClr val="5AB558"/>
      </a:accent6>
      <a:hlink>
        <a:srgbClr val="568E88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392</Words>
  <Application>Microsoft Office PowerPoint</Application>
  <PresentationFormat>Grand écran</PresentationFormat>
  <Paragraphs>92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Calibri</vt:lpstr>
      <vt:lpstr>Century Schoolbook</vt:lpstr>
      <vt:lpstr>Franklin Gothic Book</vt:lpstr>
      <vt:lpstr>Wingdings 2</vt:lpstr>
      <vt:lpstr>DividendVTI</vt:lpstr>
      <vt:lpstr>Projet informatique : agence de recrutement</vt:lpstr>
      <vt:lpstr>Présentation +  Sommaire</vt:lpstr>
      <vt:lpstr>Répartition des tâches</vt:lpstr>
      <vt:lpstr>Diagramme des classes / UMl</vt:lpstr>
      <vt:lpstr>Diagramme des classes / UMl</vt:lpstr>
      <vt:lpstr>Uml model</vt:lpstr>
      <vt:lpstr>Uml vue</vt:lpstr>
      <vt:lpstr>Uml Controller</vt:lpstr>
      <vt:lpstr>Maquette du design de l’interface graphique</vt:lpstr>
      <vt:lpstr>Présentation PowerPoint</vt:lpstr>
      <vt:lpstr>Présentation PowerPoint</vt:lpstr>
      <vt:lpstr>Présentation PowerPoint</vt:lpstr>
      <vt:lpstr>GIT</vt:lpstr>
      <vt:lpstr>Bilan individuel et collectif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informatique : agence de recrutement</dc:title>
  <dc:creator>Duncan Bidaud</dc:creator>
  <cp:lastModifiedBy>Alexander Colle-Abbey</cp:lastModifiedBy>
  <cp:revision>46</cp:revision>
  <dcterms:created xsi:type="dcterms:W3CDTF">2020-12-09T21:25:31Z</dcterms:created>
  <dcterms:modified xsi:type="dcterms:W3CDTF">2020-12-14T20:08:15Z</dcterms:modified>
</cp:coreProperties>
</file>

<file path=docProps/thumbnail.jpeg>
</file>